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8"/>
  </p:notesMasterIdLst>
  <p:handoutMasterIdLst>
    <p:handoutMasterId r:id="rId19"/>
  </p:handoutMasterIdLst>
  <p:sldIdLst>
    <p:sldId id="257" r:id="rId5"/>
    <p:sldId id="389" r:id="rId6"/>
    <p:sldId id="384" r:id="rId7"/>
    <p:sldId id="317" r:id="rId8"/>
    <p:sldId id="277" r:id="rId9"/>
    <p:sldId id="278" r:id="rId10"/>
    <p:sldId id="392" r:id="rId11"/>
    <p:sldId id="279" r:id="rId12"/>
    <p:sldId id="268" r:id="rId13"/>
    <p:sldId id="394" r:id="rId14"/>
    <p:sldId id="321" r:id="rId15"/>
    <p:sldId id="393" r:id="rId16"/>
    <p:sldId id="39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3725" autoAdjust="0"/>
  </p:normalViewPr>
  <p:slideViewPr>
    <p:cSldViewPr snapToGrid="0">
      <p:cViewPr>
        <p:scale>
          <a:sx n="75" d="100"/>
          <a:sy n="75" d="100"/>
        </p:scale>
        <p:origin x="749" y="235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7539680"/>
        <c:axId val="1287528448"/>
      </c:barChart>
      <c:catAx>
        <c:axId val="1287539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7528448"/>
        <c:crosses val="autoZero"/>
        <c:auto val="1"/>
        <c:lblAlgn val="ctr"/>
        <c:lblOffset val="100"/>
        <c:noMultiLvlLbl val="0"/>
      </c:catAx>
      <c:valAx>
        <c:axId val="1287528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75396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0.56937</cdr:x>
      <cdr:y>0</cdr:y>
    </cdr:from>
    <cdr:to>
      <cdr:x>0.77207</cdr:x>
      <cdr:y>0.48669</cdr:y>
    </cdr:to>
    <cdr:pic>
      <cdr:nvPicPr>
        <cdr:cNvPr id="5" name="Picture 4" descr="Icon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9BAADB55-DF06-478C-BC06-5812D8298CB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6314440" y="-2624135"/>
          <a:ext cx="2248044" cy="168818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0.80531</cdr:x>
      <cdr:y>0.41046</cdr:y>
    </cdr:from>
    <cdr:to>
      <cdr:x>0.9964</cdr:x>
      <cdr:y>0.99278</cdr:y>
    </cdr:to>
    <cdr:pic>
      <cdr:nvPicPr>
        <cdr:cNvPr id="7" name="Picture 6" descr="Shape, arrow&#10;&#10;Description automatically generated with medium confidence">
          <a:extLst xmlns:a="http://schemas.openxmlformats.org/drawingml/2006/main">
            <a:ext uri="{FF2B5EF4-FFF2-40B4-BE49-F238E27FC236}">
              <a16:creationId xmlns:a16="http://schemas.microsoft.com/office/drawing/2014/main" id="{DDCF3942-9A35-4DB6-9D80-43772D70BD2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8931068" y="1423753"/>
          <a:ext cx="2119244" cy="2019904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ad.onshape.com/documents/e77fa9657ac68c619e6f0633/w/067bbbcd323cc2f4d435cc27/e/069290882893e0daa82bcddb?renderMode=0&amp;uiState=625f277c6570dc5d51b4912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Building An Aircraft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 err="1"/>
              <a:t>Godala</a:t>
            </a:r>
            <a:r>
              <a:rPr lang="en-US" dirty="0"/>
              <a:t> Sukumar Reddy(2020BTechcse032)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C64F9-D4FC-44BF-BCF1-0A3038588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5341"/>
            <a:ext cx="7879677" cy="494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table with objects on it&#10;&#10;Description automatically generated with low confidence">
            <a:extLst>
              <a:ext uri="{FF2B5EF4-FFF2-40B4-BE49-F238E27FC236}">
                <a16:creationId xmlns:a16="http://schemas.microsoft.com/office/drawing/2014/main" id="{92240AD7-7A5B-4FBF-B4E3-8DB5B3533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31" b="10769"/>
          <a:stretch/>
        </p:blipFill>
        <p:spPr>
          <a:xfrm>
            <a:off x="20" y="0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26F94-9380-4931-921B-9CF3265C6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5613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000" kern="1200" dirty="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Workshop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CA2CE245-D555-4D46-BA98-07E2B864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F44ED41-03CF-479B-A8FC-0604222A4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A12A6DF-73E0-41D8-BA56-44278212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20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/>
              <a:t>Built a prototype of f22 fighter jet with some modifications using software (Onshape),Real plan made with thin cardboard sheet , and electronics components.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CAECB3F2-576D-4F4C-9411-43262145B7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34613" r="-1" b="14901"/>
          <a:stretch/>
        </p:blipFill>
        <p:spPr>
          <a:xfrm>
            <a:off x="4503811" y="8129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4422-C02F-444D-8CC9-99E7AA3C0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255577" cy="1538605"/>
          </a:xfrm>
        </p:spPr>
        <p:txBody>
          <a:bodyPr/>
          <a:lstStyle/>
          <a:p>
            <a:r>
              <a:rPr lang="en-US" dirty="0"/>
              <a:t>Video of Aircraft While Flying.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C920E7-8292-4754-AECA-2FD61FD0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pic>
        <p:nvPicPr>
          <p:cNvPr id="9" name="zc">
            <a:hlinkClick r:id="" action="ppaction://media"/>
            <a:extLst>
              <a:ext uri="{FF2B5EF4-FFF2-40B4-BE49-F238E27FC236}">
                <a16:creationId xmlns:a16="http://schemas.microsoft.com/office/drawing/2014/main" id="{7163C0A6-25B5-4F22-A1F6-A910EA231A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17920" y="-30468"/>
            <a:ext cx="4607563" cy="68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0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3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3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4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7" name="Group 4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8" name="Freeform: Shape 4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4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Oval 4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4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2" name="Rectangle 4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3" r="27905" b="-2"/>
          <a:stretch/>
        </p:blipFill>
        <p:spPr>
          <a:xfrm>
            <a:off x="-1" y="1"/>
            <a:ext cx="6922273" cy="6858000"/>
          </a:xfrm>
          <a:custGeom>
            <a:avLst/>
            <a:gdLst/>
            <a:ahLst/>
            <a:cxnLst/>
            <a:rect l="l" t="t" r="r" b="b"/>
            <a:pathLst>
              <a:path w="6922273" h="6858000">
                <a:moveTo>
                  <a:pt x="0" y="0"/>
                </a:moveTo>
                <a:lnTo>
                  <a:pt x="6922273" y="0"/>
                </a:lnTo>
                <a:lnTo>
                  <a:pt x="6922273" y="6858000"/>
                </a:lnTo>
                <a:lnTo>
                  <a:pt x="0" y="6858000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2">
                    <a:lumMod val="10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1" r="30231" b="-2"/>
          <a:stretch/>
        </p:blipFill>
        <p:spPr>
          <a:xfrm>
            <a:off x="6922272" y="1"/>
            <a:ext cx="5267328" cy="6858000"/>
          </a:xfrm>
          <a:custGeom>
            <a:avLst/>
            <a:gdLst/>
            <a:ahLst/>
            <a:cxnLst/>
            <a:rect l="l" t="t" r="r" b="b"/>
            <a:pathLst>
              <a:path w="5264925" h="6858000">
                <a:moveTo>
                  <a:pt x="0" y="0"/>
                </a:moveTo>
                <a:lnTo>
                  <a:pt x="5264925" y="0"/>
                </a:lnTo>
                <a:lnTo>
                  <a:pt x="52649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3" name="Rectangle 51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sz="3200" b="1" kern="1200" dirty="0" err="1">
                <a:solidFill>
                  <a:schemeClr val="bg1">
                    <a:lumMod val="95000"/>
                    <a:lumOff val="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Godala</a:t>
            </a:r>
            <a:r>
              <a:rPr lang="en-US" sz="3200" b="1" kern="1200" dirty="0">
                <a:solidFill>
                  <a:schemeClr val="bg1">
                    <a:lumMod val="95000"/>
                    <a:lumOff val="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 Sukumar Reddy</a:t>
            </a:r>
          </a:p>
          <a:p>
            <a:pPr marL="0" indent="0">
              <a:lnSpc>
                <a:spcPct val="100000"/>
              </a:lnSpc>
            </a:pPr>
            <a:r>
              <a:rPr lang="en-US" sz="3200" b="1" kern="1200" dirty="0">
                <a:solidFill>
                  <a:schemeClr val="bg1">
                    <a:lumMod val="95000"/>
                    <a:lumOff val="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godalareddy@jklu.edu.in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To Build and Aircraft</a:t>
            </a:r>
          </a:p>
          <a:p>
            <a:r>
              <a:rPr lang="en-US" dirty="0"/>
              <a:t>Aerodynamics</a:t>
            </a:r>
          </a:p>
          <a:p>
            <a:r>
              <a:rPr lang="en-US" dirty="0"/>
              <a:t>Light Weight</a:t>
            </a:r>
          </a:p>
          <a:p>
            <a:r>
              <a:rPr lang="en-US" dirty="0"/>
              <a:t>Efficiency </a:t>
            </a:r>
          </a:p>
          <a:p>
            <a:r>
              <a:rPr lang="en-US" dirty="0"/>
              <a:t>Stability</a:t>
            </a:r>
          </a:p>
          <a:p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1" name="Picture Placeholder 10" descr="A fighter jet on a runway&#10;&#10;Description automatically generated with medium confidence">
            <a:extLst>
              <a:ext uri="{FF2B5EF4-FFF2-40B4-BE49-F238E27FC236}">
                <a16:creationId xmlns:a16="http://schemas.microsoft.com/office/drawing/2014/main" id="{76648ED7-B8EB-48C6-807C-177294FD44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837" r="21837"/>
          <a:stretch>
            <a:fillRect/>
          </a:stretch>
        </p:blipFill>
        <p:spPr>
          <a:xfrm>
            <a:off x="4879721" y="1673425"/>
            <a:ext cx="3448558" cy="3448558"/>
          </a:xfrm>
        </p:spPr>
      </p:pic>
      <p:pic>
        <p:nvPicPr>
          <p:cNvPr id="19" name="Picture Placeholder 18" descr="A jet flying in the sky&#10;&#10;Description automatically generated with low confidence">
            <a:extLst>
              <a:ext uri="{FF2B5EF4-FFF2-40B4-BE49-F238E27FC236}">
                <a16:creationId xmlns:a16="http://schemas.microsoft.com/office/drawing/2014/main" id="{BC2D3E87-208B-4DEE-8E4E-247D030E7C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8662" r="18662"/>
          <a:stretch>
            <a:fillRect/>
          </a:stretch>
        </p:blipFill>
        <p:spPr>
          <a:xfrm>
            <a:off x="9127172" y="416314"/>
            <a:ext cx="2263776" cy="2263776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8E0CE5CC-5544-4B3F-9533-A270DAD041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4625" r="14625"/>
          <a:stretch>
            <a:fillRect/>
          </a:stretch>
        </p:blipFill>
        <p:spPr>
          <a:xfrm>
            <a:off x="9000172" y="3363143"/>
            <a:ext cx="2936876" cy="2936876"/>
          </a:xfrm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Wed, April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>
            <a:normAutofit/>
          </a:bodyPr>
          <a:lstStyle/>
          <a:p>
            <a:r>
              <a:rPr lang="en-US" dirty="0"/>
              <a:t>A fixed-wing aircraft propelled forward by propulsion from a jet engine, propeller, or rocket engine is known as </a:t>
            </a:r>
            <a:r>
              <a:rPr lang="en-US" dirty="0" err="1"/>
              <a:t>aeroplane</a:t>
            </a:r>
            <a:r>
              <a:rPr lang="en-US" dirty="0"/>
              <a:t> . There are many different sizes, forms, and wing arrangements for aircraft.</a:t>
            </a:r>
          </a:p>
        </p:txBody>
      </p:sp>
      <p:pic>
        <p:nvPicPr>
          <p:cNvPr id="8" name="Picture Placeholder 7" descr="A picture containing indoor&#10;&#10;Description automatically generated">
            <a:extLst>
              <a:ext uri="{FF2B5EF4-FFF2-40B4-BE49-F238E27FC236}">
                <a16:creationId xmlns:a16="http://schemas.microsoft.com/office/drawing/2014/main" id="{153C53F7-4288-4796-BD21-71FB42BE565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9563" r="9563"/>
          <a:stretch>
            <a:fillRect/>
          </a:stretch>
        </p:blipFill>
        <p:spPr/>
      </p:pic>
      <p:pic>
        <p:nvPicPr>
          <p:cNvPr id="14" name="Picture Placeholder 13" descr="A picture containing floor, indoor, desk&#10;&#10;Description automatically generated">
            <a:extLst>
              <a:ext uri="{FF2B5EF4-FFF2-40B4-BE49-F238E27FC236}">
                <a16:creationId xmlns:a16="http://schemas.microsoft.com/office/drawing/2014/main" id="{7C8F6B15-034B-42DE-AE3F-D01AA957913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9563" r="9563"/>
          <a:stretch>
            <a:fillRect/>
          </a:stretch>
        </p:blipFill>
        <p:spPr>
          <a:xfrm>
            <a:off x="24321" y="0"/>
            <a:ext cx="3054096" cy="3776472"/>
          </a:xfrm>
        </p:spPr>
      </p:pic>
      <p:pic>
        <p:nvPicPr>
          <p:cNvPr id="22" name="Picture Placeholder 21" descr="A person standing in front of 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AF1FD308-ECF4-476B-B87F-63DB04900B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27291" r="27291"/>
          <a:stretch>
            <a:fillRect/>
          </a:stretch>
        </p:blipFill>
        <p:spPr>
          <a:xfrm>
            <a:off x="3089275" y="0"/>
            <a:ext cx="3052763" cy="3776663"/>
          </a:xfr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1340" b="1134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Structure Design in Onshape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kern="1200">
                <a:latin typeface="+mn-lt"/>
                <a:ea typeface="+mn-ea"/>
                <a:cs typeface="+mn-cs"/>
              </a:rPr>
              <a:t>Onshape is the only Software-as-a-Service (SaaS) product development platform that combines CAD, built-in PDM, real-time collaboration tools,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sz="1000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US" err="1"/>
              <a:t>Onshape</a:t>
            </a:r>
            <a:r>
              <a:rPr lang="en-US"/>
              <a:t> Models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Wed, April  20,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8792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11" name="Content Placeholder 10" descr="Bar Chart Placeholder ">
            <a:extLst>
              <a:ext uri="{FF2B5EF4-FFF2-40B4-BE49-F238E27FC236}">
                <a16:creationId xmlns:a16="http://schemas.microsoft.com/office/drawing/2014/main" id="{E4A6D503-95F0-4FD3-86D4-D1170C6E2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744660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1" name="Picture 30" descr="Shape, arrow&#10;&#10;Description automatically generated">
            <a:extLst>
              <a:ext uri="{FF2B5EF4-FFF2-40B4-BE49-F238E27FC236}">
                <a16:creationId xmlns:a16="http://schemas.microsoft.com/office/drawing/2014/main" id="{FB30F80A-7C13-4D9B-BEB4-E48742732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5431"/>
            <a:ext cx="4968240" cy="463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Shape, icon, arrow&#10;&#10;Description automatically generated">
            <a:extLst>
              <a:ext uri="{FF2B5EF4-FFF2-40B4-BE49-F238E27FC236}">
                <a16:creationId xmlns:a16="http://schemas.microsoft.com/office/drawing/2014/main" id="{B9FACBE3-368E-4BF2-9E0E-986AE2199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6" y="1850540"/>
            <a:ext cx="7345363" cy="3158506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8" name="Picture 7" descr="A picture containing weapon&#10;&#10;Description automatically generated">
            <a:extLst>
              <a:ext uri="{FF2B5EF4-FFF2-40B4-BE49-F238E27FC236}">
                <a16:creationId xmlns:a16="http://schemas.microsoft.com/office/drawing/2014/main" id="{AB4BC8C5-2AB0-4BF4-85A0-0CA0608F2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24167"/>
            <a:ext cx="7307443" cy="1335247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B3FCC414-A247-4047-868E-41B39F68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16" y="334496"/>
            <a:ext cx="3838684" cy="294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95C841-3741-40AD-A0C9-A95DDD662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833" b="18619"/>
          <a:stretch/>
        </p:blipFill>
        <p:spPr>
          <a:xfrm>
            <a:off x="0" y="1670903"/>
            <a:ext cx="12192000" cy="477455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B52B2-389D-428B-AA42-47DD701E1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4" y="254328"/>
            <a:ext cx="4905056" cy="114551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After Assembly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11963-DC37-4A47-A850-75CE0058C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114B8-68A0-4C54-9DC3-EF66D16DB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26018" y="5856838"/>
            <a:ext cx="6379210" cy="153888"/>
          </a:xfrm>
        </p:spPr>
        <p:txBody>
          <a:bodyPr vert="horz" wrap="square" lIns="0" tIns="0" rIns="0" bIns="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  <a:hlinkClick r:id="rId3"/>
              </a:rPr>
              <a:t>https://cad.onshape.com/documents/e77fa9657ac68c619e6f0633/w/067bbbcd323cc2f4d435cc27/e/069290882893e0daa82bcddb?renderMode=0&amp;uiState=625f277c6570dc5d51b4912f</a:t>
            </a:r>
            <a:r>
              <a:rPr lang="en-US" sz="14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CCFE0-D54C-4E37-9971-75F4AF8B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7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1" y="589037"/>
            <a:ext cx="3097212" cy="199785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Building with Thin Cardboard Sheet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600"/>
          </a:p>
          <a:p>
            <a:pPr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Picture Placeholder 8" descr="A picture containing indoor, floor, wood&#10;&#10;Description automatically generated">
            <a:extLst>
              <a:ext uri="{FF2B5EF4-FFF2-40B4-BE49-F238E27FC236}">
                <a16:creationId xmlns:a16="http://schemas.microsoft.com/office/drawing/2014/main" id="{03230C52-26A7-41C3-875F-F959F57B0E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1935" r="-1" b="36555"/>
          <a:stretch/>
        </p:blipFill>
        <p:spPr>
          <a:xfrm>
            <a:off x="3179763" y="10"/>
            <a:ext cx="9012238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77C6228-C5A8-44DC-ABD7-A22A4475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endParaRPr lang="en-US" sz="1000" kern="120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4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4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2" name="Group 4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4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700"/>
              <a:t>Plane With Motors/Engines.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5874C717-325E-42BB-885E-CB9865C33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30" b="2719"/>
          <a:stretch/>
        </p:blipFill>
        <p:spPr>
          <a:xfrm>
            <a:off x="6391641" y="-29255"/>
            <a:ext cx="4400607" cy="6888498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F69D6A-822D-4DB9-A2CC-D9106F1F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75D7F3-165A-439B-8D1D-6553B68C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{98FC1E4D-2B9A-4032-82D4-A912ADF7896D}tf33713516_win32</Template>
  <TotalTime>70</TotalTime>
  <Words>263</Words>
  <Application>Microsoft Office PowerPoint</Application>
  <PresentationFormat>Widescreen</PresentationFormat>
  <Paragraphs>57</Paragraphs>
  <Slides>13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Walbaum Display</vt:lpstr>
      <vt:lpstr>3DFloatVTI</vt:lpstr>
      <vt:lpstr>Building An Aircraft</vt:lpstr>
      <vt:lpstr>Agenda</vt:lpstr>
      <vt:lpstr>Introduction</vt:lpstr>
      <vt:lpstr>Structure Design in Onshape</vt:lpstr>
      <vt:lpstr>Onshape Models</vt:lpstr>
      <vt:lpstr>PowerPoint Presentation</vt:lpstr>
      <vt:lpstr>After Assembly</vt:lpstr>
      <vt:lpstr>Building with Thin Cardboard Sheet</vt:lpstr>
      <vt:lpstr>Plane With Motors/Engines.</vt:lpstr>
      <vt:lpstr>Workshop</vt:lpstr>
      <vt:lpstr>Summary</vt:lpstr>
      <vt:lpstr>Video of Aircraft While Flying.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An Aircraft</dc:title>
  <dc:creator>kissmetrice@outlook.com</dc:creator>
  <cp:lastModifiedBy>kissmetrice@outlook.com</cp:lastModifiedBy>
  <cp:revision>3</cp:revision>
  <dcterms:created xsi:type="dcterms:W3CDTF">2022-04-19T20:10:55Z</dcterms:created>
  <dcterms:modified xsi:type="dcterms:W3CDTF">2022-04-19T21:21:37Z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